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sldIdLst>
    <p:sldId id="259" r:id="rId2"/>
    <p:sldId id="285" r:id="rId3"/>
    <p:sldId id="286" r:id="rId4"/>
    <p:sldId id="292" r:id="rId5"/>
    <p:sldId id="262" r:id="rId6"/>
    <p:sldId id="274" r:id="rId7"/>
    <p:sldId id="263" r:id="rId8"/>
    <p:sldId id="289" r:id="rId9"/>
    <p:sldId id="287" r:id="rId10"/>
    <p:sldId id="288" r:id="rId11"/>
    <p:sldId id="291" r:id="rId12"/>
    <p:sldId id="290" r:id="rId13"/>
    <p:sldId id="294" r:id="rId14"/>
    <p:sldId id="293" r:id="rId15"/>
    <p:sldId id="29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521"/>
    <a:srgbClr val="B87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ітлий стиль 3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Світлий стиль 1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ітлий стиль 3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ітлий стиль 1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40" autoAdjust="0"/>
    <p:restoredTop sz="91160" autoAdjust="0"/>
  </p:normalViewPr>
  <p:slideViewPr>
    <p:cSldViewPr snapToGrid="0">
      <p:cViewPr varScale="1">
        <p:scale>
          <a:sx n="93" d="100"/>
          <a:sy n="93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1680027313358"/>
          <c:y val="0.10200326019442581"/>
          <c:w val="0.42566892384047483"/>
          <c:h val="0.80833828259489704"/>
        </c:manualLayout>
      </c:layout>
      <c:doughnut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662-45EF-A505-C6EAA7F443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662-45EF-A505-C6EAA7F443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662-45EF-A505-C6EAA7F443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662-45EF-A505-C6EAA7F443B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662-45EF-A505-C6EAA7F443B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2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662-45EF-A505-C6EAA7F443B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662-45EF-A505-C6EAA7F443B8}"/>
              </c:ext>
            </c:extLst>
          </c:dPt>
          <c:dLbls>
            <c:dLbl>
              <c:idx val="0"/>
              <c:layout>
                <c:manualLayout>
                  <c:x val="0.28953775842098795"/>
                  <c:y val="-0.1049697702292247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0" i="0" u="none" strike="noStrike" kern="1200" baseline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89B7FD5-F1D2-4C29-8BCA-5E276136E499}" type="CATEGORYNAME">
                      <a:rPr lang="ru-RU" b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b="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[ІМ’Я КАТЕГОРІЇ]</a:t>
                    </a:fld>
                    <a:r>
                      <a:rPr lang="ru-RU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68</a:t>
                    </a:r>
                  </a:p>
                </c:rich>
              </c:tx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uk-UA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26777320747177091"/>
                      <c:h val="0.161229963756964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62-45EF-A505-C6EAA7F443B8}"/>
                </c:ext>
              </c:extLst>
            </c:dLbl>
            <c:dLbl>
              <c:idx val="1"/>
              <c:layout>
                <c:manualLayout>
                  <c:x val="0.21823166102265112"/>
                  <c:y val="1.4153227446637039E-2"/>
                </c:manualLayout>
              </c:layout>
              <c:tx>
                <c:rich>
                  <a:bodyPr/>
                  <a:lstStyle/>
                  <a:p>
                    <a:fld id="{0524802A-42AA-4DF4-B1EC-679569C68B6E}" type="CATEGORYNAME">
                      <a:rPr lang="uk-UA" dirty="0"/>
                      <a:pPr/>
                      <a:t>[ІМ’Я КАТЕГОРІЇ]</a:t>
                    </a:fld>
                    <a:r>
                      <a:rPr lang="uk-UA" baseline="0" dirty="0"/>
                      <a:t>
17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62-45EF-A505-C6EAA7F443B8}"/>
                </c:ext>
              </c:extLst>
            </c:dLbl>
            <c:dLbl>
              <c:idx val="2"/>
              <c:layout>
                <c:manualLayout>
                  <c:x val="0.22793084595699117"/>
                  <c:y val="0.1486088881896889"/>
                </c:manualLayout>
              </c:layout>
              <c:tx>
                <c:rich>
                  <a:bodyPr/>
                  <a:lstStyle/>
                  <a:p>
                    <a:fld id="{6EAA7AB9-DB25-49AE-9C0B-BF42F81202E6}" type="CATEGORYNAME">
                      <a:rPr lang="uk-UA" dirty="0"/>
                      <a:pPr/>
                      <a:t>[ІМ’Я КАТЕГОРІЇ]</a:t>
                    </a:fld>
                    <a:r>
                      <a:rPr lang="uk-UA" baseline="0" dirty="0"/>
                      <a:t>
116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662-45EF-A505-C6EAA7F443B8}"/>
                </c:ext>
              </c:extLst>
            </c:dLbl>
            <c:dLbl>
              <c:idx val="3"/>
              <c:layout>
                <c:manualLayout>
                  <c:x val="0.31037391789888152"/>
                  <c:y val="1.6512098687743212E-2"/>
                </c:manualLayout>
              </c:layout>
              <c:tx>
                <c:rich>
                  <a:bodyPr/>
                  <a:lstStyle/>
                  <a:p>
                    <a:fld id="{E9B3BF1F-E219-4A40-BA5F-5EB90051E45F}" type="CATEGORYNAME">
                      <a:rPr lang="ru-RU"/>
                      <a:pPr/>
                      <a:t>[ІМ’Я КАТЕГОРІЇ]</a:t>
                    </a:fld>
                    <a:r>
                      <a:rPr lang="ru-RU"/>
                      <a:t>
666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662-45EF-A505-C6EAA7F443B8}"/>
                </c:ext>
              </c:extLst>
            </c:dLbl>
            <c:dLbl>
              <c:idx val="4"/>
              <c:layout>
                <c:manualLayout>
                  <c:x val="-0.23278043842416121"/>
                  <c:y val="1.1794356205530866E-2"/>
                </c:manualLayout>
              </c:layout>
              <c:tx>
                <c:rich>
                  <a:bodyPr/>
                  <a:lstStyle/>
                  <a:p>
                    <a:fld id="{AB9E8278-43C7-451A-ABE6-7126C43EC396}" type="CATEGORYNAME">
                      <a:rPr lang="ru-RU"/>
                      <a:pPr/>
                      <a:t>[ІМ’Я КАТЕГОРІЇ]</a:t>
                    </a:fld>
                    <a:r>
                      <a:rPr lang="ru-RU" baseline="0" dirty="0"/>
                      <a:t>
3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662-45EF-A505-C6EAA7F443B8}"/>
                </c:ext>
              </c:extLst>
            </c:dLbl>
            <c:dLbl>
              <c:idx val="5"/>
              <c:layout>
                <c:manualLayout>
                  <c:x val="-0.23156804030736869"/>
                  <c:y val="-0.12030243329641485"/>
                </c:manualLayout>
              </c:layout>
              <c:tx>
                <c:rich>
                  <a:bodyPr/>
                  <a:lstStyle/>
                  <a:p>
                    <a:fld id="{24B5E2E3-F9DF-436B-BCEB-51EC0F3581E4}" type="CATEGORYNAME">
                      <a:rPr lang="uk-UA" dirty="0"/>
                      <a:pPr/>
                      <a:t>[ІМ’Я КАТЕГОРІЇ]</a:t>
                    </a:fld>
                    <a:r>
                      <a:rPr lang="uk-UA" baseline="0" dirty="0"/>
                      <a:t>
273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662-45EF-A505-C6EAA7F443B8}"/>
                </c:ext>
              </c:extLst>
            </c:dLbl>
            <c:dLbl>
              <c:idx val="6"/>
              <c:layout>
                <c:manualLayout>
                  <c:x val="-0.12366460791283564"/>
                  <c:y val="-0.1415322744663704"/>
                </c:manualLayout>
              </c:layout>
              <c:tx>
                <c:rich>
                  <a:bodyPr/>
                  <a:lstStyle/>
                  <a:p>
                    <a:fld id="{43E87A03-5A97-4D4B-BA62-3D6BFA288FA6}" type="CATEGORYNAME">
                      <a:rPr lang="uk-UA"/>
                      <a:pPr/>
                      <a:t>[ІМ’Я КАТЕГОРІЇ]</a:t>
                    </a:fld>
                    <a:r>
                      <a:rPr lang="uk-UA"/>
                      <a:t> </a:t>
                    </a:r>
                  </a:p>
                  <a:p>
                    <a:r>
                      <a:rPr lang="uk-UA"/>
                      <a:t>17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662-45EF-A505-C6EAA7F443B8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Аркуш1!$A$2:$A$8</c:f>
              <c:strCache>
                <c:ptCount val="7"/>
                <c:pt idx="0">
                  <c:v>сільске господарство, лісове господарство та рибне господарство</c:v>
                </c:pt>
                <c:pt idx="1">
                  <c:v>промисловість</c:v>
                </c:pt>
                <c:pt idx="2">
                  <c:v>будівництво</c:v>
                </c:pt>
                <c:pt idx="3">
                  <c:v>оптова та роздрібна торгівля, ремонт автотранспортних засобів</c:v>
                </c:pt>
                <c:pt idx="4">
                  <c:v>транспорт, складське господарство, поштова та кур"єрська діяльність</c:v>
                </c:pt>
                <c:pt idx="5">
                  <c:v>тимчасове розміщування і організація харчування</c:v>
                </c:pt>
                <c:pt idx="6">
                  <c:v>Інше</c:v>
                </c:pt>
              </c:strCache>
            </c:strRef>
          </c:cat>
          <c:val>
            <c:numRef>
              <c:f>Аркуш1!$B$2:$B$8</c:f>
              <c:numCache>
                <c:formatCode>General</c:formatCode>
                <c:ptCount val="7"/>
                <c:pt idx="0">
                  <c:v>68</c:v>
                </c:pt>
                <c:pt idx="1">
                  <c:v>17</c:v>
                </c:pt>
                <c:pt idx="2">
                  <c:v>116</c:v>
                </c:pt>
                <c:pt idx="3">
                  <c:v>666</c:v>
                </c:pt>
                <c:pt idx="4">
                  <c:v>3</c:v>
                </c:pt>
                <c:pt idx="5">
                  <c:v>273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662-45EF-A505-C6EAA7F443B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7610564105525551"/>
          <c:y val="3.6792451463658761E-2"/>
          <c:w val="0.62348196656073229"/>
          <c:h val="0.874445940445478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оптова та роздрібна торгівля, ремонт автотранспортних засобів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0361920806519254E-3"/>
                  <c:y val="-6.66862277452746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77201874165013"/>
                      <c:h val="0.177341607772188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B8F-4229-B5A8-FE2778525A1A}"/>
                </c:ext>
              </c:extLst>
            </c:dLbl>
            <c:dLbl>
              <c:idx val="1"/>
              <c:layout>
                <c:manualLayout>
                  <c:x val="3.018185158212144E-3"/>
                  <c:y val="9.42807474082325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37336285590516"/>
                      <c:h val="0.143266401973465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B8F-4229-B5A8-FE2778525A1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Аркуш1!$A$2:$A$4</c:f>
              <c:strCache>
                <c:ptCount val="3"/>
                <c:pt idx="0">
                  <c:v>оптова та роздрібна торгівля, ремонт автотранспортних засобів</c:v>
                </c:pt>
                <c:pt idx="1">
                  <c:v>тимчасове розміщування і організація харчування</c:v>
                </c:pt>
                <c:pt idx="2">
                  <c:v>промисловість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378</c:v>
                </c:pt>
                <c:pt idx="1">
                  <c:v>373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9C-4E24-A97C-113C3BD07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2458040"/>
        <c:axId val="492460336"/>
        <c:axId val="0"/>
      </c:bar3DChart>
      <c:catAx>
        <c:axId val="492458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2460336"/>
        <c:crosses val="autoZero"/>
        <c:auto val="1"/>
        <c:lblAlgn val="ctr"/>
        <c:lblOffset val="100"/>
        <c:noMultiLvlLbl val="0"/>
      </c:catAx>
      <c:valAx>
        <c:axId val="492460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245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898564239557614E-4"/>
          <c:y val="0"/>
          <c:w val="0.62348196656073229"/>
          <c:h val="0.874445940445478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оптова та роздрібна торгівля, ремонт автотранспортних засобів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0361920806519254E-3"/>
                  <c:y val="-6.6686227745274607E-2"/>
                </c:manualLayout>
              </c:layout>
              <c:tx>
                <c:rich>
                  <a:bodyPr/>
                  <a:lstStyle/>
                  <a:p>
                    <a:fld id="{C302FF43-4BD4-4097-B4EB-182266980795}" type="CATEGORYNAME">
                      <a:rPr lang="ru-RU"/>
                      <a:pPr/>
                      <a:t>[ІМ’Я КАТЕГОРІЇ]</a:t>
                    </a:fld>
                    <a:r>
                      <a:rPr lang="ru-RU" baseline="0" dirty="0"/>
                      <a:t>;</a:t>
                    </a:r>
                  </a:p>
                  <a:p>
                    <a:r>
                      <a:rPr lang="ru-RU" baseline="0" dirty="0"/>
                      <a:t>170 СГД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77201874165013"/>
                      <c:h val="0.177341607772188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CA3-462B-A9C7-94C3EED1F457}"/>
                </c:ext>
              </c:extLst>
            </c:dLbl>
            <c:dLbl>
              <c:idx val="1"/>
              <c:layout>
                <c:manualLayout>
                  <c:x val="3.018185158212144E-3"/>
                  <c:y val="9.4280747408232529E-2"/>
                </c:manualLayout>
              </c:layout>
              <c:tx>
                <c:rich>
                  <a:bodyPr/>
                  <a:lstStyle/>
                  <a:p>
                    <a:fld id="{7A40E4CA-F7B0-438C-B59A-5A513084082D}" type="CATEGORYNAME">
                      <a:rPr lang="uk-UA"/>
                      <a:pPr/>
                      <a:t>[ІМ’Я КАТЕГОРІЇ]</a:t>
                    </a:fld>
                    <a:r>
                      <a:rPr lang="uk-UA" baseline="0" dirty="0"/>
                      <a:t>;</a:t>
                    </a:r>
                  </a:p>
                  <a:p>
                    <a:r>
                      <a:rPr lang="uk-UA" baseline="0" dirty="0"/>
                      <a:t>126 СГД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37336285590516"/>
                      <c:h val="0.143266401973465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CA3-462B-A9C7-94C3EED1F45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C2AD9FC-721D-4F58-8D94-9AE37F95FD73}" type="CATEGORYNAME">
                      <a:rPr lang="uk-UA"/>
                      <a:pPr/>
                      <a:t>[ІМ’Я КАТЕГОРІЇ]</a:t>
                    </a:fld>
                    <a:r>
                      <a:rPr lang="uk-UA" baseline="0"/>
                      <a:t>; 4 СГД 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CA3-462B-A9C7-94C3EED1F457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Аркуш1!$A$2:$A$4</c:f>
              <c:strCache>
                <c:ptCount val="3"/>
                <c:pt idx="0">
                  <c:v>оптова та роздрібна торгівля, ремонт автотранспортних засобів</c:v>
                </c:pt>
                <c:pt idx="1">
                  <c:v>тимчасове розміщування і організація харчування</c:v>
                </c:pt>
                <c:pt idx="2">
                  <c:v>промисловість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378</c:v>
                </c:pt>
                <c:pt idx="1">
                  <c:v>373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3-462B-A9C7-94C3EED1F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2458040"/>
        <c:axId val="492460336"/>
        <c:axId val="0"/>
      </c:bar3DChart>
      <c:catAx>
        <c:axId val="492458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2460336"/>
        <c:crosses val="autoZero"/>
        <c:auto val="1"/>
        <c:lblAlgn val="ctr"/>
        <c:lblOffset val="100"/>
        <c:noMultiLvlLbl val="0"/>
      </c:catAx>
      <c:valAx>
        <c:axId val="492460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245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0.08782</cdr:y>
    </cdr:from>
    <cdr:to>
      <cdr:x>0.54289</cdr:x>
      <cdr:y>0.12198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A168415-B8CA-40F5-8D4D-75C8237844B5}"/>
            </a:ext>
          </a:extLst>
        </cdr:cNvPr>
        <cdr:cNvSpPr txBox="1"/>
      </cdr:nvSpPr>
      <cdr:spPr>
        <a:xfrm xmlns:a="http://schemas.openxmlformats.org/drawingml/2006/main">
          <a:off x="4558323" y="485020"/>
          <a:ext cx="391049" cy="188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0.08782</cdr:y>
    </cdr:from>
    <cdr:to>
      <cdr:x>0.54289</cdr:x>
      <cdr:y>0.12198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A168415-B8CA-40F5-8D4D-75C8237844B5}"/>
            </a:ext>
          </a:extLst>
        </cdr:cNvPr>
        <cdr:cNvSpPr txBox="1"/>
      </cdr:nvSpPr>
      <cdr:spPr>
        <a:xfrm xmlns:a="http://schemas.openxmlformats.org/drawingml/2006/main">
          <a:off x="4558323" y="485020"/>
          <a:ext cx="391049" cy="188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967EC-0E7F-447F-A344-0A5C8A278AA7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6152C-E65A-4472-A27E-D85E6D2235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787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9CD-AF4E-4DD9-967F-577E87B862AC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090C526-542E-4061-8C9E-00B8F2A390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823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9CD-AF4E-4DD9-967F-577E87B862AC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90C526-542E-4061-8C9E-00B8F2A390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802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9CD-AF4E-4DD9-967F-577E87B862AC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90C526-542E-4061-8C9E-00B8F2A390E8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321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9CD-AF4E-4DD9-967F-577E87B862AC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90C526-542E-4061-8C9E-00B8F2A390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63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9CD-AF4E-4DD9-967F-577E87B862AC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90C526-542E-4061-8C9E-00B8F2A390E8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253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9CD-AF4E-4DD9-967F-577E87B862AC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90C526-542E-4061-8C9E-00B8F2A390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4568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9CD-AF4E-4DD9-967F-577E87B862AC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C526-542E-4061-8C9E-00B8F2A390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71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9CD-AF4E-4DD9-967F-577E87B862AC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C526-542E-4061-8C9E-00B8F2A390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127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9CD-AF4E-4DD9-967F-577E87B862AC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C526-542E-4061-8C9E-00B8F2A390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57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9CD-AF4E-4DD9-967F-577E87B862AC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90C526-542E-4061-8C9E-00B8F2A390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740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9CD-AF4E-4DD9-967F-577E87B862AC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90C526-542E-4061-8C9E-00B8F2A390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393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9CD-AF4E-4DD9-967F-577E87B862AC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90C526-542E-4061-8C9E-00B8F2A390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506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9CD-AF4E-4DD9-967F-577E87B862AC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C526-542E-4061-8C9E-00B8F2A390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96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9CD-AF4E-4DD9-967F-577E87B862AC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C526-542E-4061-8C9E-00B8F2A390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029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9CD-AF4E-4DD9-967F-577E87B862AC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C526-542E-4061-8C9E-00B8F2A390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92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F9CD-AF4E-4DD9-967F-577E87B862AC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90C526-542E-4061-8C9E-00B8F2A390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40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1F9CD-AF4E-4DD9-967F-577E87B862AC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090C526-542E-4061-8C9E-00B8F2A390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32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15AA73-909F-4E56-9B56-9DC3230E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77" y="183920"/>
            <a:ext cx="5106079" cy="1603695"/>
          </a:xfrm>
          <a:prstGeom prst="rect">
            <a:avLst/>
          </a:prstGeom>
        </p:spPr>
      </p:pic>
      <p:sp>
        <p:nvSpPr>
          <p:cNvPr id="3" name="AutoShape 2" descr="Асоціація платників податків України"/>
          <p:cNvSpPr>
            <a:spLocks noChangeAspect="1" noChangeArrowheads="1"/>
          </p:cNvSpPr>
          <p:nvPr/>
        </p:nvSpPr>
        <p:spPr bwMode="auto">
          <a:xfrm>
            <a:off x="3765213" y="385889"/>
            <a:ext cx="1106297" cy="11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Асоціація платників податків України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Графіка 11">
            <a:extLst>
              <a:ext uri="{FF2B5EF4-FFF2-40B4-BE49-F238E27FC236}">
                <a16:creationId xmlns:a16="http://schemas.microsoft.com/office/drawing/2014/main" id="{A7B61BA0-2D5D-4593-80FF-0207739D2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4272" y="-367173"/>
            <a:ext cx="5547102" cy="2705880"/>
          </a:xfrm>
          <a:prstGeom prst="rect">
            <a:avLst/>
          </a:prstGeom>
        </p:spPr>
      </p:pic>
      <p:pic>
        <p:nvPicPr>
          <p:cNvPr id="1034" name="Picture 10" descr="Договор на оказание услуг: предмет, условия и оформление">
            <a:extLst>
              <a:ext uri="{FF2B5EF4-FFF2-40B4-BE49-F238E27FC236}">
                <a16:creationId xmlns:a16="http://schemas.microsoft.com/office/drawing/2014/main" id="{F7568137-D670-49AC-A705-7AA323C0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01" y="1374977"/>
            <a:ext cx="10081978" cy="628863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08F6C510-7A68-4376-9A09-75D02DA713BB}"/>
              </a:ext>
            </a:extLst>
          </p:cNvPr>
          <p:cNvSpPr/>
          <p:nvPr/>
        </p:nvSpPr>
        <p:spPr>
          <a:xfrm>
            <a:off x="1643477" y="1714619"/>
            <a:ext cx="9995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Всесвітній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гідну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F145BF9-F940-4A31-B8C6-8D0FD22877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15" y="0"/>
            <a:ext cx="10017181" cy="6931555"/>
          </a:xfrm>
        </p:spPr>
      </p:pic>
    </p:spTree>
    <p:extLst>
      <p:ext uri="{BB962C8B-B14F-4D97-AF65-F5344CB8AC3E}">
        <p14:creationId xmlns:p14="http://schemas.microsoft.com/office/powerpoint/2010/main" val="116212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5F83DB5-3D24-489C-8072-7481B6EEBE01}"/>
              </a:ext>
            </a:extLst>
          </p:cNvPr>
          <p:cNvSpPr/>
          <p:nvPr/>
        </p:nvSpPr>
        <p:spPr>
          <a:xfrm>
            <a:off x="1746607" y="164388"/>
            <a:ext cx="10161143" cy="9965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дискримінації та стигматизації працівників, зокрема із позитивним ВІЛ-статусом та з інвалідністю, запобігання насильству за ознакою статі на робочому місці, забезпечення рівних прав і можливостей жінок та чоловіків у трудових відносинах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AA9BB81A-3D5F-4ECD-ACAE-AFE322CAF4A4}"/>
              </a:ext>
            </a:extLst>
          </p:cNvPr>
          <p:cNvCxnSpPr/>
          <p:nvPr/>
        </p:nvCxnSpPr>
        <p:spPr>
          <a:xfrm>
            <a:off x="6359703" y="1387011"/>
            <a:ext cx="0" cy="5306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D65BD1F-95A0-4931-B5E6-1DB81A533261}"/>
              </a:ext>
            </a:extLst>
          </p:cNvPr>
          <p:cNvSpPr/>
          <p:nvPr/>
        </p:nvSpPr>
        <p:spPr>
          <a:xfrm>
            <a:off x="728181" y="1300955"/>
            <a:ext cx="551550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 з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інвалідністю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потребують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справедливого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соціального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захисту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таких умов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успішно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інтегруватися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суспільстві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Однією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державних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гарантій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людей з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інвалідністю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право на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ЗУ «Про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основи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соціальної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захищеності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інвалідів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держава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гарантує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їм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рівні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усіма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іншими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громадянами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можливості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участі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економічній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політичній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соціальній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сферах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суспільства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створює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людей з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інвалідністю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потрібні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дають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вести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повноцінний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спосіб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згідно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індивідуальними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здібностями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інтересами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разі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людей з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інвалідністю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роботодавець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зобов’язаний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враховувати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МСЕК,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оскільки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невиконання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цих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рекомендацій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призвести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погіршення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стану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здоров’я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працівника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інвалідністю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нестиме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E71709-1C22-4968-A2B3-8E4EC02F46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95" y="4404383"/>
            <a:ext cx="4381924" cy="2293682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221C1FC-3DE6-4798-9C90-7139607D8B0F}"/>
              </a:ext>
            </a:extLst>
          </p:cNvPr>
          <p:cNvSpPr/>
          <p:nvPr/>
        </p:nvSpPr>
        <p:spPr>
          <a:xfrm>
            <a:off x="6353713" y="1233878"/>
            <a:ext cx="583229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Виробниче середовище повинно бути безпечним і здоровим із метою запобігання передачі ВІЛ-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 на робочому місці з урахуванням положень Конвенції 1981 р. та Рекомендації 1981 р. Про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 та гігієну праці, Конвенції 2006 р. та Рекомендації 2006 р. про основи, що сприяють безпеці та</a:t>
            </a:r>
          </a:p>
          <a:p>
            <a:pPr algn="just"/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 праці, а також інших відповідних міжнародних актів, таких як спільні керівні документи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 бюро праці та ВООЗ.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існує ризик ВІЛ-інфікування на робочому місці, працівники повинні проходити навчання й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щодо шляхів передачі та заходів із запобігання ризику та інфікуванню.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заходах із підвищення рівня обізнаності населення інспектори праці наголошують, що ВІЛ-інфекція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передається в результаті випадкових фізичних контактів і що присутність особи, яка живе з ВІЛ, не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 розглядати як небезпеку на робочому місці.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F6150D-81C7-4F5E-9357-31365371E4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38" y="4406609"/>
            <a:ext cx="4313393" cy="22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3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96DFA4-41E1-4075-925C-90F5EACEC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34" y="57224"/>
            <a:ext cx="9733864" cy="67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9E9002F-819D-44FB-9B1D-D960515A350B}"/>
              </a:ext>
            </a:extLst>
          </p:cNvPr>
          <p:cNvSpPr/>
          <p:nvPr/>
        </p:nvSpPr>
        <p:spPr>
          <a:xfrm>
            <a:off x="4104494" y="145885"/>
            <a:ext cx="5114842" cy="4819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мобінг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як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запобігати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30B37FF-A7E7-44E8-9595-01DA9570FE5A}"/>
              </a:ext>
            </a:extLst>
          </p:cNvPr>
          <p:cNvSpPr/>
          <p:nvPr/>
        </p:nvSpPr>
        <p:spPr>
          <a:xfrm>
            <a:off x="1684963" y="751344"/>
            <a:ext cx="102741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Мобінг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(цькування)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систематичні (повторювані) тривалі умисні дії або бездіяльність роботодавця, окремих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або групи працівників трудового колективу,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спрямовані на приниження честі та гідності працівника,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ділової репутації, у тому числі з метою набуття, зміни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припинення ним трудових прав та обов’язків, що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проявляються у формі психологічного та/або економічного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тиску, зокрема із застосуванням засобів електронних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комунікацій, створення стосовно працівника напруженої,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ворожої, образливої атмосфери, у тому числі такої, що змушує його недооцінювати свою професійну придатність</a:t>
            </a:r>
            <a:r>
              <a:rPr lang="uk-UA" sz="1400" dirty="0"/>
              <a:t>.</a:t>
            </a:r>
            <a:endParaRPr lang="en-US" sz="1400" dirty="0"/>
          </a:p>
          <a:p>
            <a:pPr algn="just"/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A9549C9-050C-41E1-BE44-635200E52C1F}"/>
              </a:ext>
            </a:extLst>
          </p:cNvPr>
          <p:cNvSpPr/>
          <p:nvPr/>
        </p:nvSpPr>
        <p:spPr>
          <a:xfrm>
            <a:off x="1684963" y="1967062"/>
            <a:ext cx="520899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Формами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психологічного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економічного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тиску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є: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стосовно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напруженої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ворожої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образливої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атмосфери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(погрози,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висміювання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наклепи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зневажливі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зауваження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загрозливого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залякуючого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принизливого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характеру та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виведення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психологічної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рівноваги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безпідставне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виокремлення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колективу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ізоляція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незапрошення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зустрічі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наради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локальних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нормативних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актів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організаційно-розпорядчих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актів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участь,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перешкоджання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виконанню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ним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своєї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недопущення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перенесення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непристосовані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виду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нерівність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можливостей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кар’єрного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росту;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нерівна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оплата за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цінності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виконується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працівниками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однакової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кваліфікації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безпідставне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позбавлення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виплат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премій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бонусів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заохочень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необґрунтований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нерівномірний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роботодавцем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навантаження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працівниками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однаковою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кваліфікацією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продуктивністю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виконують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рівноцінну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роботу.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514587-BDF2-45EE-9415-74EF71BF81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78" y="2613631"/>
            <a:ext cx="5099406" cy="27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8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328C065-5074-45F9-A64E-EF9ADE9E6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0576" y="859604"/>
            <a:ext cx="10387172" cy="3777622"/>
          </a:xfrm>
        </p:spPr>
        <p:txBody>
          <a:bodyPr>
            <a:normAutofit/>
          </a:bodyPr>
          <a:lstStyle/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мобінг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мобінг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роботодавця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стягнута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моральна шкода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265 Кодексу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 (6 700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грн.)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повторно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з дня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двократному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 (13 400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грн.)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мобінг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перше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штраф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850 до 1700 грн.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20-30 годин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осіб-підприємців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1700 до 3400 грн.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30-40 годин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друге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мобінг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вчинено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штраф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1700-3400 грн.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30-50 годин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осіб-підприємців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3400-6800 грн.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40-60 годин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3E64BC5D-E5E4-4C0F-8C74-D294BBFBCD5D}"/>
              </a:ext>
            </a:extLst>
          </p:cNvPr>
          <p:cNvSpPr/>
          <p:nvPr/>
        </p:nvSpPr>
        <p:spPr>
          <a:xfrm>
            <a:off x="3981203" y="185413"/>
            <a:ext cx="5871713" cy="5851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мобінгу</a:t>
            </a:r>
            <a:br>
              <a:rPr lang="uk-UA" sz="2400" dirty="0"/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20055D-DA92-4542-9912-CDF96B96F9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12" y="3976099"/>
            <a:ext cx="5015699" cy="269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9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6CA726-AEDE-4C9E-B983-BC4A5D1F4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12" y="129963"/>
            <a:ext cx="6750510" cy="21201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C543F0-BDF3-4AD1-B09B-B6D1F4859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6126"/>
            <a:ext cx="12175066" cy="13818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60C65A-52FE-402D-AFAC-A71840FFE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811" y="1945509"/>
            <a:ext cx="7759512" cy="12060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8FC60C-3B4A-4286-ABF8-0A16A8B00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065573"/>
            <a:ext cx="10366436" cy="8321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CE2B34-422C-412A-B891-9D04E5B57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7533" y="3554866"/>
            <a:ext cx="10865554" cy="12060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E3FEB1-366B-47B8-BEE4-77D3C4DD67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065680"/>
            <a:ext cx="10865554" cy="883028"/>
          </a:xfrm>
          <a:prstGeom prst="rect">
            <a:avLst/>
          </a:prstGeom>
        </p:spPr>
      </p:pic>
      <p:pic>
        <p:nvPicPr>
          <p:cNvPr id="1028" name="Picture 4" descr="Перелінкування: особливості, види, правила | Fractus">
            <a:extLst>
              <a:ext uri="{FF2B5EF4-FFF2-40B4-BE49-F238E27FC236}">
                <a16:creationId xmlns:a16="http://schemas.microsoft.com/office/drawing/2014/main" id="{C8531BD4-39D4-4AD7-A9AA-ADFC3B4BE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11" y="2967137"/>
            <a:ext cx="3295629" cy="21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4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77F101F-E896-4AA7-884F-C9019B802788}"/>
              </a:ext>
            </a:extLst>
          </p:cNvPr>
          <p:cNvSpPr txBox="1">
            <a:spLocks/>
          </p:cNvSpPr>
          <p:nvPr/>
        </p:nvSpPr>
        <p:spPr>
          <a:xfrm>
            <a:off x="1792206" y="205481"/>
            <a:ext cx="10208010" cy="5445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гідну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400" dirty="0"/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19B6C17-A135-4C02-9D83-F5F4B0A92C0F}"/>
              </a:ext>
            </a:extLst>
          </p:cNvPr>
          <p:cNvSpPr/>
          <p:nvPr/>
        </p:nvSpPr>
        <p:spPr>
          <a:xfrm>
            <a:off x="1792205" y="897097"/>
            <a:ext cx="531751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 відзначати День дій за гідну працю з’явилася на третьому засіданні генеральної ради Міжнародної організації праці (далі – МОП) в 2007 році. Тоді було затверджено, що Всесвітній день дій за гідну працю буде проводитися </a:t>
            </a:r>
            <a:r>
              <a:rPr lang="uk-UA" sz="16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en-US" sz="16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жовтня</a:t>
            </a:r>
            <a:r>
              <a:rPr lang="uk-UA" sz="16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країнах, профцентри яких є членами МОП.</a:t>
            </a:r>
            <a:endParaRPr lang="en-US" sz="1600" dirty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600" dirty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гідної праці було розроблено МОП в 1999 році. Міжнародна організація праці визначає поняття «гідна праця» як «продуктивну працю в умовах свободи, справедливості, безпеки і гідності кожного працівника».</a:t>
            </a:r>
            <a:endParaRPr lang="en-US" sz="1600" dirty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цим мається на увазі дотримання визнаних в міжнародному середовищі норм і принципів у сфері праці, розширення масштабів соціального захисту для всіх працівників, посилення взаємодії державних органів, організацій роботодавців та працівників та соціального діалогу у розв’язанні основних соціально-економічних проблем.</a:t>
            </a:r>
            <a:endParaRPr lang="en-US" sz="1600" dirty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600" dirty="0">
              <a:solidFill>
                <a:srgbClr val="1D1D1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гідної праці є повна і продуктивна зайнятість, здорові умови і</a:t>
            </a:r>
            <a:r>
              <a:rPr lang="uk-UA" sz="160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b="1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справедлива оплата праці працівників.</a:t>
            </a:r>
            <a:endParaRPr lang="uk-UA" sz="1600" b="0" i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7DD60A-4535-4B24-BF9B-EEC850205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83" y="818196"/>
            <a:ext cx="4248504" cy="591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9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FE1B5AE-598B-4282-B60C-6268EA1AF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2186" y="2860824"/>
            <a:ext cx="10257009" cy="3997176"/>
          </a:xfrm>
        </p:spPr>
        <p:txBody>
          <a:bodyPr>
            <a:normAutofit/>
          </a:bodyPr>
          <a:lstStyle/>
          <a:p>
            <a:pPr algn="just"/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Держпраці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реалізує державну політику у сферах промислової безпеки, охорони праці, гігієни праці, здійснення державного гірничого нагляду, а також з питань нагляду та контролю за додержанням законодавства про працю, зайнятість населення, загальнообов'язкове державне соціальне страхування від нещасного випадку на виробництві та професійного захворювання, які спричинили втрату працездатності, у зв'язку з тимчасовою втратою працездатності, на випадок безробіття в частині призначення, нарахування та виплати допомоги, компенсацій, надання соціальних послуг та інших видів матеріального забезпечення з метою дотримання прав і гарантій застрахованих осіб. </a:t>
            </a:r>
          </a:p>
          <a:p>
            <a:pPr algn="just"/>
            <a:r>
              <a:rPr lang="uk-UA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Держпраці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здійснює свої повноваження безпосередньо та через утворені в установленому порядку територіальні органи. </a:t>
            </a:r>
          </a:p>
          <a:p>
            <a:pPr algn="just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Державну службу України з питань праці було затверджене 11 лютого 2015 р.</a:t>
            </a:r>
          </a:p>
          <a:p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E731613-AC08-4521-8CCF-E2F561C8A47F}"/>
              </a:ext>
            </a:extLst>
          </p:cNvPr>
          <p:cNvSpPr/>
          <p:nvPr/>
        </p:nvSpPr>
        <p:spPr>
          <a:xfrm>
            <a:off x="1732187" y="295269"/>
            <a:ext cx="10257009" cy="916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служба України з питань праці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центральний орган виконавчої влади України, утворений 10 вересня 2014 р. Постановою Кабінету Міністрів № 442 шляхом злиття Державної служби гірничого нагляду та промислової безпеки, Державної інспекції з питань праці.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AC96E1-E49D-497E-A425-6CB847C75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05" y="1131231"/>
            <a:ext cx="6432732" cy="20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7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9A91437-BE6D-46E7-9ED4-A38027F8A084}"/>
              </a:ext>
            </a:extLst>
          </p:cNvPr>
          <p:cNvSpPr/>
          <p:nvPr/>
        </p:nvSpPr>
        <p:spPr>
          <a:xfrm>
            <a:off x="1716181" y="179798"/>
            <a:ext cx="10257009" cy="7629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заходів по реалізації положень Національного плану спільних заходів щодо зниження рівня незадекларованої праці, виробничого травматизму та сприяння відновлення економіки на 2023 рік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4D99CF4-04A2-45A0-95F3-B3626F564776}"/>
              </a:ext>
            </a:extLst>
          </p:cNvPr>
          <p:cNvSpPr txBox="1">
            <a:spLocks/>
          </p:cNvSpPr>
          <p:nvPr/>
        </p:nvSpPr>
        <p:spPr>
          <a:xfrm>
            <a:off x="5177110" y="1047151"/>
            <a:ext cx="3804960" cy="513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 досягнення мети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669FA64-86B9-4290-9171-69683F017E6A}"/>
              </a:ext>
            </a:extLst>
          </p:cNvPr>
          <p:cNvSpPr/>
          <p:nvPr/>
        </p:nvSpPr>
        <p:spPr>
          <a:xfrm>
            <a:off x="832207" y="1456319"/>
            <a:ext cx="52637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ОМС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незедекларованій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Створена міжвідомча робоча група з питань реалізації спільних дій щодо зменшення рівня незадекларованої праці, попередження виробничого травматизму та професійних захворювань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міжвідомчої робочої групи долучені представники чотирьох областей ДПС, ПФУ, НП, ЦЗ,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Держпродспоживслужби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Державної служби України з безпеки на транспорті, ОВА, ОМС, професійних спілок, об’єднань роботодавців.	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/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69CA517-91EE-4289-A558-FE26F3EF670B}"/>
              </a:ext>
            </a:extLst>
          </p:cNvPr>
          <p:cNvSpPr/>
          <p:nvPr/>
        </p:nvSpPr>
        <p:spPr>
          <a:xfrm>
            <a:off x="6559454" y="1452364"/>
            <a:ext cx="54137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 населення щодо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регулярних публікацій на веб-сайтах і сторінках 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 органів, органів місцевого самоврядування і соціальних партнерів прес-релізів та новин про боротьбу з незадекларованою працею з метою примноження профілактичного і стримувального ефекту, особливо щодо її основних результатів</a:t>
            </a:r>
            <a:r>
              <a:rPr lang="uk-UA" dirty="0"/>
              <a:t>	</a:t>
            </a:r>
            <a:endParaRPr lang="en-US" dirty="0"/>
          </a:p>
          <a:p>
            <a:pPr marL="285750" indent="-285750" algn="just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інформаційних заходів у закладах середньої, вищої та професійно-технічної освіти щодо популяризації серед дітей та молоді легальних трудових відносин, запобігання використанню дитячої праці та трудової експлуатації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сервісу інтерактивний інспектор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1AB4501B-4B70-46B7-821E-D773360024E4}"/>
              </a:ext>
            </a:extLst>
          </p:cNvPr>
          <p:cNvCxnSpPr>
            <a:cxnSpLocks/>
          </p:cNvCxnSpPr>
          <p:nvPr/>
        </p:nvCxnSpPr>
        <p:spPr>
          <a:xfrm>
            <a:off x="6380252" y="1452364"/>
            <a:ext cx="0" cy="4496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6B45953-3055-43A0-85B6-AE82F2CB8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434" y="5426235"/>
            <a:ext cx="3335676" cy="162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91EA2-F140-4C26-9A7F-F456B698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372" y="186788"/>
            <a:ext cx="8911687" cy="6613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1E1C15-5CC4-4B1B-81D2-7DF297563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2049" y="951104"/>
            <a:ext cx="9842792" cy="22131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кампанії полягала в інформуванні роботодавців та працівників про вимоги законодавства до оформлення трудових відносин, а також в одночасному здійсненні моніторингу стану додержання вимог законодавства. Такий моніторинг є основою для формування переліків суб’єктів господарювання, які використовують працю без укладення трудових договорів, для подальшого спостереження та реагування.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Першочергово інспектори праці здійснюють інформаційні відвідування у сферах торгівлі і організації харчування, одночасно проводиться аналіз динаміки працевлаштування в інших галузях.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Кампанія проводилась з 01.08.2023 по 30.09.2023. </a:t>
            </a:r>
          </a:p>
        </p:txBody>
      </p:sp>
      <p:pic>
        <p:nvPicPr>
          <p:cNvPr id="5" name="Місце для вмісту 5">
            <a:extLst>
              <a:ext uri="{FF2B5EF4-FFF2-40B4-BE49-F238E27FC236}">
                <a16:creationId xmlns:a16="http://schemas.microsoft.com/office/drawing/2014/main" id="{9E212E1A-8770-4987-A7D3-296271289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0" y="3061251"/>
            <a:ext cx="3689162" cy="36891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8913D8-BEB3-447D-8640-5B996DE91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12" y="3267182"/>
            <a:ext cx="3695245" cy="34832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4C8D7D-065E-4EEF-A6CD-10958B9FA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498" y="3251518"/>
            <a:ext cx="3498895" cy="34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5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9916FD9-6FA4-44EB-A8EA-1C115C4CCE2E}"/>
              </a:ext>
            </a:extLst>
          </p:cNvPr>
          <p:cNvSpPr/>
          <p:nvPr/>
        </p:nvSpPr>
        <p:spPr>
          <a:xfrm>
            <a:off x="1631550" y="209733"/>
            <a:ext cx="10348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проведених інформаційно-роз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яснювальних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заходів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незадекларованої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 01.08.2023)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45282627-CF10-47F3-ADFE-F4FEFCF33141}"/>
              </a:ext>
            </a:extLst>
          </p:cNvPr>
          <p:cNvSpPr txBox="1"/>
          <p:nvPr/>
        </p:nvSpPr>
        <p:spPr>
          <a:xfrm>
            <a:off x="7024913" y="2888341"/>
            <a:ext cx="1494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/>
              <a:t>	</a:t>
            </a:r>
          </a:p>
        </p:txBody>
      </p:sp>
      <p:graphicFrame>
        <p:nvGraphicFramePr>
          <p:cNvPr id="6" name="Діаграма 7">
            <a:extLst>
              <a:ext uri="{FF2B5EF4-FFF2-40B4-BE49-F238E27FC236}">
                <a16:creationId xmlns:a16="http://schemas.microsoft.com/office/drawing/2014/main" id="{432D3E39-E95F-4C83-A234-CA05296AAD22}"/>
              </a:ext>
            </a:extLst>
          </p:cNvPr>
          <p:cNvGraphicFramePr/>
          <p:nvPr/>
        </p:nvGraphicFramePr>
        <p:xfrm>
          <a:off x="1238357" y="925429"/>
          <a:ext cx="10348687" cy="486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641" y="3325006"/>
            <a:ext cx="1417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1160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27DE6-8D87-4D9C-8CE8-D311A6381229}"/>
              </a:ext>
            </a:extLst>
          </p:cNvPr>
          <p:cNvSpPr txBox="1"/>
          <p:nvPr/>
        </p:nvSpPr>
        <p:spPr>
          <a:xfrm rot="10800000" flipH="1" flipV="1">
            <a:off x="1238357" y="5997658"/>
            <a:ext cx="10348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інформаційно-роз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яснювальних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заходів легалізовано працю більше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тис.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працівників. </a:t>
            </a:r>
          </a:p>
        </p:txBody>
      </p:sp>
    </p:spTree>
    <p:extLst>
      <p:ext uri="{BB962C8B-B14F-4D97-AF65-F5344CB8AC3E}">
        <p14:creationId xmlns:p14="http://schemas.microsoft.com/office/powerpoint/2010/main" val="413973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79C17D3-4C07-4E45-92E6-03332F1B02CC}"/>
              </a:ext>
            </a:extLst>
          </p:cNvPr>
          <p:cNvSpPr txBox="1"/>
          <p:nvPr/>
        </p:nvSpPr>
        <p:spPr>
          <a:xfrm>
            <a:off x="1834823" y="113119"/>
            <a:ext cx="9521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ризикові галузі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незадекларованої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іаграма 13">
            <a:extLst>
              <a:ext uri="{FF2B5EF4-FFF2-40B4-BE49-F238E27FC236}">
                <a16:creationId xmlns:a16="http://schemas.microsoft.com/office/drawing/2014/main" id="{8F56146D-8FAB-4CFF-87B2-424DE7F381F0}"/>
              </a:ext>
            </a:extLst>
          </p:cNvPr>
          <p:cNvGraphicFramePr/>
          <p:nvPr/>
        </p:nvGraphicFramePr>
        <p:xfrm>
          <a:off x="3632199" y="1168567"/>
          <a:ext cx="8415819" cy="5522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A92A15-E60F-441F-932C-C29CA56706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42" y="5946496"/>
            <a:ext cx="2776002" cy="828084"/>
          </a:xfrm>
          <a:prstGeom prst="rect">
            <a:avLst/>
          </a:prstGeom>
        </p:spPr>
      </p:pic>
      <p:graphicFrame>
        <p:nvGraphicFramePr>
          <p:cNvPr id="5" name="Діаграма 13">
            <a:extLst>
              <a:ext uri="{FF2B5EF4-FFF2-40B4-BE49-F238E27FC236}">
                <a16:creationId xmlns:a16="http://schemas.microsoft.com/office/drawing/2014/main" id="{8F56146D-8FAB-4CFF-87B2-424DE7F381F0}"/>
              </a:ext>
            </a:extLst>
          </p:cNvPr>
          <p:cNvGraphicFramePr/>
          <p:nvPr/>
        </p:nvGraphicFramePr>
        <p:xfrm>
          <a:off x="982182" y="1417424"/>
          <a:ext cx="9908322" cy="5522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61288" y="968523"/>
            <a:ext cx="444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СГД, що мають ознаки використання незадекларованої праці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237" y="1168567"/>
            <a:ext cx="444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незадекларованих працівників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9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F46D3AE-D5B2-43A9-B2DF-189EF5C2B79C}"/>
              </a:ext>
            </a:extLst>
          </p:cNvPr>
          <p:cNvSpPr/>
          <p:nvPr/>
        </p:nvSpPr>
        <p:spPr>
          <a:xfrm>
            <a:off x="3433257" y="197256"/>
            <a:ext cx="6421347" cy="4819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як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38EF173-4B79-4098-BA92-85789E049690}"/>
              </a:ext>
            </a:extLst>
          </p:cNvPr>
          <p:cNvSpPr/>
          <p:nvPr/>
        </p:nvSpPr>
        <p:spPr>
          <a:xfrm>
            <a:off x="6096000" y="862378"/>
            <a:ext cx="571243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 країни продовжують підтримувати громадян України, що змушені були залишити країну у зв’язку із повномасштабним вторгненням російської федерації. З цією метою розроблені спеціальні інформаційні матеріали українською мовою для біженців з України, які можуть їм допомогти у пошуку роботи та ознайомлять із основними правилами працевлаштування у відповідній країні, а також містять корисні контакти та телефони екстрених служб.</a:t>
            </a:r>
            <a:endParaRPr lang="en-US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 МОП про примусову чи обов'язкову працю №29 визначає примусову працю як будь-яку роботу чи службу, яку вимагають від якої-небудь особи під загрозою покарання і для якої ця особа не запропонувала добровільно своїх послуг.</a:t>
            </a:r>
            <a:endParaRPr lang="en-US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про ознаки примусової праці та поради, як її уникнути, можна дізнатись на сайті </a:t>
            </a:r>
            <a:r>
              <a:rPr lang="en-US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pratsia.in.ua</a:t>
            </a:r>
            <a:r>
              <a:rPr lang="uk-UA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інформаційних матеріалів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МОП «На шляху до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безпечної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здорової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задекларованої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78516D-82CA-4F93-8BC3-F97CB4357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24" y="821933"/>
            <a:ext cx="4412176" cy="571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6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F46D3AE-D5B2-43A9-B2DF-189EF5C2B79C}"/>
              </a:ext>
            </a:extLst>
          </p:cNvPr>
          <p:cNvSpPr/>
          <p:nvPr/>
        </p:nvSpPr>
        <p:spPr>
          <a:xfrm>
            <a:off x="1869898" y="305082"/>
            <a:ext cx="10089223" cy="4819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Психосоціальна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робочому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воєнний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післявоєнний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38EF173-4B79-4098-BA92-85789E049690}"/>
              </a:ext>
            </a:extLst>
          </p:cNvPr>
          <p:cNvSpPr/>
          <p:nvPr/>
        </p:nvSpPr>
        <p:spPr>
          <a:xfrm>
            <a:off x="1695234" y="1048981"/>
            <a:ext cx="57124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Україна, ратифікувавши цілу низку конвенцій МОП із безпеки і здоров’я на роботі та взявши на себе зобов’язання наблизити національні норми до стандартів ЄС (у межах Угоди про асоціацію між Україною та ЄС), має сприяти безпечним і здоровим умовам праці.</a:t>
            </a:r>
            <a:endParaRPr lang="en-US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Найбільші витрати для будь-якого бізнесу спричиняють психологічні проблеми співробітників. Всесвітня організація охорони здоров’я прогнозує, що у світі до 2030 року психічні захворювання та відсутність на робочому місці внаслідок психологічних проблем стануть найбільшим викликом для сфери праці. </a:t>
            </a:r>
            <a:endParaRPr lang="en-US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 України потрібна дієва політика й програма психосоціальної підтримки на робочому місці для відповіді на виклики у воєнний та післявоєнний час. Вже зараз або в перспективі вона може перерости в комплексну програму збереження ментального здоров’я на роботі.</a:t>
            </a:r>
            <a:endParaRPr lang="uk-UA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4C331C-0424-4D70-BBAD-6AA18E38A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73" y="1048981"/>
            <a:ext cx="4065192" cy="56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3226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Настроювані 4">
      <a:dk1>
        <a:sysClr val="windowText" lastClr="000000"/>
      </a:dk1>
      <a:lt1>
        <a:sysClr val="window" lastClr="FFFFFF"/>
      </a:lt1>
      <a:dk2>
        <a:srgbClr val="766F54"/>
      </a:dk2>
      <a:lt2>
        <a:srgbClr val="FFFFFF"/>
      </a:lt2>
      <a:accent1>
        <a:srgbClr val="E68521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1210</TotalTime>
  <Words>1727</Words>
  <Application>Microsoft Office PowerPoint</Application>
  <PresentationFormat>Широкий екран</PresentationFormat>
  <Paragraphs>84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Віхоть</vt:lpstr>
      <vt:lpstr>Презентація PowerPoint</vt:lpstr>
      <vt:lpstr>Презентація PowerPoint</vt:lpstr>
      <vt:lpstr>Презентація PowerPoint</vt:lpstr>
      <vt:lpstr>Презентація PowerPoint</vt:lpstr>
      <vt:lpstr>Інформаційна кампанія «Виходь на світло!»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NAZAR</dc:creator>
  <cp:lastModifiedBy>Administrator</cp:lastModifiedBy>
  <cp:revision>139</cp:revision>
  <dcterms:created xsi:type="dcterms:W3CDTF">2022-06-20T06:53:28Z</dcterms:created>
  <dcterms:modified xsi:type="dcterms:W3CDTF">2023-10-04T12:15:29Z</dcterms:modified>
</cp:coreProperties>
</file>